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668" r:id="rId6"/>
    <p:sldId id="683" r:id="rId7"/>
    <p:sldId id="741" r:id="rId8"/>
    <p:sldId id="742" r:id="rId9"/>
    <p:sldId id="694" r:id="rId10"/>
    <p:sldId id="695" r:id="rId11"/>
    <p:sldId id="696" r:id="rId12"/>
    <p:sldId id="687" r:id="rId13"/>
    <p:sldId id="697" r:id="rId14"/>
    <p:sldId id="699" r:id="rId15"/>
    <p:sldId id="744" r:id="rId16"/>
    <p:sldId id="700" r:id="rId17"/>
    <p:sldId id="701" r:id="rId18"/>
    <p:sldId id="702" r:id="rId19"/>
    <p:sldId id="703" r:id="rId20"/>
    <p:sldId id="704" r:id="rId21"/>
    <p:sldId id="705" r:id="rId22"/>
    <p:sldId id="706" r:id="rId23"/>
    <p:sldId id="707" r:id="rId24"/>
    <p:sldId id="708" r:id="rId25"/>
    <p:sldId id="709" r:id="rId26"/>
    <p:sldId id="746" r:id="rId27"/>
    <p:sldId id="713" r:id="rId28"/>
    <p:sldId id="714" r:id="rId29"/>
    <p:sldId id="717" r:id="rId30"/>
    <p:sldId id="719" r:id="rId31"/>
    <p:sldId id="720" r:id="rId32"/>
    <p:sldId id="721" r:id="rId33"/>
    <p:sldId id="722" r:id="rId34"/>
    <p:sldId id="723" r:id="rId35"/>
    <p:sldId id="724" r:id="rId36"/>
    <p:sldId id="725" r:id="rId37"/>
    <p:sldId id="726" r:id="rId38"/>
    <p:sldId id="727" r:id="rId39"/>
    <p:sldId id="728" r:id="rId40"/>
    <p:sldId id="729" r:id="rId41"/>
    <p:sldId id="730" r:id="rId42"/>
    <p:sldId id="731" r:id="rId43"/>
    <p:sldId id="747" r:id="rId44"/>
    <p:sldId id="748" r:id="rId45"/>
    <p:sldId id="735" r:id="rId46"/>
    <p:sldId id="736" r:id="rId47"/>
    <p:sldId id="737" r:id="rId48"/>
    <p:sldId id="738" r:id="rId49"/>
    <p:sldId id="739" r:id="rId50"/>
    <p:sldId id="672"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94"/>
            <p14:sldId id="695"/>
            <p14:sldId id="696"/>
            <p14:sldId id="687"/>
            <p14:sldId id="697"/>
            <p14:sldId id="699"/>
            <p14:sldId id="744"/>
            <p14:sldId id="700"/>
            <p14:sldId id="701"/>
            <p14:sldId id="702"/>
            <p14:sldId id="703"/>
            <p14:sldId id="704"/>
            <p14:sldId id="705"/>
            <p14:sldId id="706"/>
            <p14:sldId id="707"/>
            <p14:sldId id="708"/>
            <p14:sldId id="709"/>
            <p14:sldId id="746"/>
            <p14:sldId id="713"/>
            <p14:sldId id="714"/>
            <p14:sldId id="717"/>
            <p14:sldId id="719"/>
            <p14:sldId id="720"/>
            <p14:sldId id="721"/>
            <p14:sldId id="722"/>
            <p14:sldId id="723"/>
            <p14:sldId id="724"/>
            <p14:sldId id="725"/>
            <p14:sldId id="726"/>
            <p14:sldId id="727"/>
            <p14:sldId id="728"/>
            <p14:sldId id="729"/>
            <p14:sldId id="730"/>
            <p14:sldId id="731"/>
            <p14:sldId id="747"/>
            <p14:sldId id="748"/>
            <p14:sldId id="735"/>
            <p14:sldId id="736"/>
            <p14:sldId id="737"/>
            <p14:sldId id="738"/>
            <p14:sldId id="739"/>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63756" autoAdjust="0"/>
  </p:normalViewPr>
  <p:slideViewPr>
    <p:cSldViewPr snapToGrid="0">
      <p:cViewPr varScale="1">
        <p:scale>
          <a:sx n="41" d="100"/>
          <a:sy n="41" d="100"/>
        </p:scale>
        <p:origin x="-128" y="-47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fie? what is recipe text? what are resources?</a:t>
            </a:r>
            <a:endParaRPr lang="en-US" dirty="0" smtClean="0"/>
          </a:p>
          <a:p>
            <a:r>
              <a:rPr lang="en-US" dirty="0" smtClean="0"/>
              <a:t>But what are resources? What are recipe files?</a:t>
            </a:r>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r>
              <a:rPr lang="en-US" dirty="0" smtClean="0"/>
              <a:t>.</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in a physical classroom to read this content but it is important that they learn to refer to the documentation. And this entry is particularly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Inconsolata" panose="020B0609030003000000" pitchFamily="49" charset="0"/>
              </a:rPr>
              <a:t>he </a:t>
            </a:r>
            <a:r>
              <a:rPr lang="en-US" dirty="0" smtClean="0"/>
              <a:t>package named '</a:t>
            </a:r>
            <a:r>
              <a:rPr lang="en-US" dirty="0" err="1" smtClean="0"/>
              <a:t>httpd</a:t>
            </a:r>
            <a:r>
              <a:rPr lang="en-US" dirty="0" smtClean="0"/>
              <a:t>' </a:t>
            </a:r>
            <a:r>
              <a:rPr lang="en-US" dirty="0" smtClean="0"/>
              <a:t>is </a:t>
            </a:r>
            <a:r>
              <a:rPr lang="en-US" dirty="0" smtClean="0"/>
              <a:t>installed.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a:t>
            </a:r>
            <a:r>
              <a:rPr lang="en-US" dirty="0" smtClean="0"/>
              <a:t>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 For example, run</a:t>
            </a:r>
            <a:r>
              <a:rPr lang="en-US" b="0" dirty="0" smtClean="0"/>
              <a:t> 'sudo chef-apply -e "package '</a:t>
            </a:r>
            <a:r>
              <a:rPr lang="en-US" b="0" dirty="0" err="1" smtClean="0"/>
              <a:t>nano</a:t>
            </a:r>
            <a:r>
              <a:rPr lang="en-US" b="0"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a:t>
            </a:r>
            <a:r>
              <a:rPr lang="en-US" sz="1200" b="0" i="0" kern="1200" dirty="0" smtClean="0">
                <a:solidFill>
                  <a:schemeClr val="tx1"/>
                </a:solidFill>
                <a:effectLst/>
                <a:latin typeface="Arial" panose="020B0604020202020204" pitchFamily="34" charset="0"/>
                <a:ea typeface="+mn-ea"/>
                <a:cs typeface="Arial" panose="020B0604020202020204" pitchFamily="34" charset="0"/>
              </a:rPr>
              <a:t>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a:t>
            </a:r>
            <a:r>
              <a:rPr lang="en-US" dirty="0" smtClean="0"/>
              <a:t>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r>
              <a:rPr lang="en-US" dirty="0" smtClean="0"/>
              <a:t>Save the </a:t>
            </a:r>
            <a:r>
              <a:rPr lang="en-US" dirty="0" smtClean="0"/>
              <a:t>file</a:t>
            </a:r>
            <a:r>
              <a:rPr lang="en-US" baseline="0" dirty="0" smtClean="0"/>
              <a:t> and r</a:t>
            </a:r>
            <a:r>
              <a:rPr lang="en-US" dirty="0" smtClean="0"/>
              <a:t>eturn </a:t>
            </a:r>
            <a:r>
              <a:rPr lang="en-US" dirty="0" smtClean="0"/>
              <a:t>to the </a:t>
            </a:r>
            <a:r>
              <a:rPr lang="en-US" dirty="0" smtClean="0"/>
              <a:t>terminal and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dirty="0" smtClean="0"/>
              <a:t>'--</a:t>
            </a:r>
            <a:r>
              <a:rPr lang="en-US" b="0" dirty="0" smtClean="0"/>
              <a:t>help</a:t>
            </a:r>
            <a:r>
              <a:rPr lang="en-US" b="0" dirty="0" smtClean="0"/>
              <a:t>'</a:t>
            </a:r>
            <a:r>
              <a:rPr lang="en-US" dirty="0" smtClean="0"/>
              <a:t> </a:t>
            </a:r>
            <a:r>
              <a:rPr lang="en-US" dirty="0" smtClean="0"/>
              <a:t>flag</a:t>
            </a:r>
            <a:r>
              <a:rPr lang="en-US" baseline="0" dirty="0" smtClean="0"/>
              <a:t> </a:t>
            </a:r>
            <a:r>
              <a:rPr lang="en-US" dirty="0" smtClean="0"/>
              <a:t>again</a:t>
            </a:r>
            <a:r>
              <a:rPr lang="en-US" dirty="0" smtClean="0"/>
              <a:t>,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a:t>
            </a:r>
            <a:r>
              <a:rPr lang="en-US" baseline="0" dirty="0" smtClean="0"/>
              <a:t>recipe file. </a:t>
            </a:r>
            <a:r>
              <a:rPr lang="en-US" baseline="0" dirty="0" smtClean="0"/>
              <a:t>Y</a:t>
            </a:r>
            <a:r>
              <a:rPr lang="en-US" dirty="0" smtClean="0"/>
              <a:t>ou should see that a file named 'hello.txt' was created and the contents was updated to include your 'Hello, World!' text</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smtClean="0"/>
              <a:t>'</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a:t>
            </a:r>
            <a:r>
              <a:rPr lang="en-US" dirty="0" smtClean="0"/>
              <a:t>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r>
              <a:rPr lang="en-US" sz="1200" dirty="0" smtClean="0"/>
              <a:t>?</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endParaRPr lang="en-US" sz="1200"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a:t>
            </a:r>
            <a:r>
              <a:rPr lang="en-US" sz="1200" dirty="0" smtClean="0"/>
              <a:t>think </a:t>
            </a:r>
            <a:r>
              <a:rPr lang="en-US" sz="1200" dirty="0" smtClean="0"/>
              <a:t>about what will</a:t>
            </a:r>
            <a:r>
              <a:rPr lang="en-US" sz="1200" baseline="0" dirty="0" smtClean="0"/>
              <a:t> </a:t>
            </a:r>
            <a:r>
              <a:rPr lang="en-US" sz="1200" dirty="0" smtClean="0"/>
              <a:t>happen if you applied this recipe file again.</a:t>
            </a:r>
            <a:endParaRPr lang="en-US" sz="1200"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a:t>
            </a:r>
            <a:r>
              <a:rPr lang="en-US" sz="1200" dirty="0" smtClean="0"/>
              <a:t>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at least three command-line editors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 In fact, that is the main reason this activity is in this course—so you can see how Chef can be used to install typical packages.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Assure Windows students that they will be able to use Sublime in this class so they won't have to learn Linux commands. We need to make clear that we are teaching Chef in this course, not Linux or Windows admin.</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a:p>
            <a:endParaRPr lang="en-US" dirty="0" smtClean="0"/>
          </a:p>
          <a:p>
            <a:r>
              <a:rPr lang="en-US" dirty="0" smtClean="0"/>
              <a:t>Instructor </a:t>
            </a:r>
            <a:r>
              <a:rPr lang="en-US" dirty="0" smtClean="0"/>
              <a:t>Note:</a:t>
            </a:r>
            <a:r>
              <a:rPr lang="en-US" baseline="0" dirty="0" smtClean="0"/>
              <a:t> This is the exact same state when they started before they installed the editor.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an exercise they will accomplish after explaining the format of a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smtClean="0"/>
              <a:t>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
            </a:r>
            <a:r>
              <a:rPr lang="en-US" dirty="0" smtClean="0"/>
              <a:t>attributes</a:t>
            </a:r>
            <a:r>
              <a:rPr lang="en-US" baseline="0" dirty="0" smtClean="0"/>
              <a:t> </a:t>
            </a:r>
            <a:r>
              <a:rPr lang="en-US" dirty="0" smtClean="0"/>
              <a:t>to </a:t>
            </a:r>
            <a:r>
              <a:rPr lang="en-US" dirty="0" smtClean="0"/>
              <a:t>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a:t>
            </a:r>
            <a:r>
              <a:rPr lang="en-US" dirty="0" smtClean="0"/>
              <a:t>your recipe</a:t>
            </a:r>
            <a:r>
              <a:rPr lang="en-US" baseline="0" dirty="0" smtClean="0"/>
              <a:t> file add the action and </a:t>
            </a:r>
            <a:r>
              <a:rPr lang="en-US" dirty="0" smtClean="0"/>
              <a:t>add </a:t>
            </a:r>
            <a:r>
              <a:rPr lang="en-US" dirty="0" smtClean="0"/>
              <a:t>attributes for mode, owner and group</a:t>
            </a:r>
            <a:r>
              <a:rPr lang="en-US" dirty="0" smtClean="0"/>
              <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t>
            </a:r>
            <a:r>
              <a:rPr lang="en-US" dirty="0" smtClean="0"/>
              <a:t>we </a:t>
            </a:r>
            <a:r>
              <a:rPr lang="en-US" dirty="0" smtClean="0"/>
              <a:t>tend to save ourselves the keystrokes and forgo expressing them.</a:t>
            </a:r>
          </a:p>
          <a:p>
            <a:endParaRPr lang="en-US" dirty="0" smtClean="0"/>
          </a:p>
          <a:p>
            <a:r>
              <a:rPr lang="en-US" dirty="0" smtClean="0"/>
              <a:t>The file resource in </a:t>
            </a:r>
            <a:r>
              <a:rPr lang="en-US" dirty="0" smtClean="0"/>
              <a:t>the</a:t>
            </a:r>
            <a:r>
              <a:rPr lang="en-US" baseline="0" dirty="0" smtClean="0"/>
              <a:t> recipe </a:t>
            </a:r>
            <a:r>
              <a:rPr lang="en-US" dirty="0" smtClean="0"/>
              <a:t>may or</a:t>
            </a:r>
            <a:r>
              <a:rPr lang="en-US" baseline="0" dirty="0" smtClean="0"/>
              <a:t> may not need to specify the </a:t>
            </a:r>
            <a:r>
              <a:rPr lang="en-US" dirty="0" smtClean="0"/>
              <a:t>three attributes</a:t>
            </a:r>
            <a:r>
              <a:rPr lang="en-US" dirty="0" smtClean="0"/>
              <a:t>: mode; owner; and group</a:t>
            </a:r>
            <a:r>
              <a:rPr lang="en-US" dirty="0" smtClean="0"/>
              <a:t>.</a:t>
            </a:r>
            <a:endParaRPr lang="en-US" baseline="0" dirty="0" smtClean="0"/>
          </a:p>
          <a:p>
            <a:endParaRPr lang="en-US" dirty="0" smtClean="0"/>
          </a:p>
          <a:p>
            <a:r>
              <a:rPr lang="en-US" dirty="0" smtClean="0"/>
              <a:t>The mode default</a:t>
            </a:r>
            <a:r>
              <a:rPr lang="en-US" baseline="0" dirty="0" smtClean="0"/>
              <a:t> value is "0644". That value could change depending on the Operating System we are currently running.</a:t>
            </a:r>
          </a:p>
          <a:p>
            <a:r>
              <a:rPr lang="en-US" baseline="0" dirty="0" smtClean="0"/>
              <a:t>The default owner is the current user. That value could change depending on where we run.</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a:t>
            </a:r>
            <a:r>
              <a:rPr lang="en-US" dirty="0" smtClean="0"/>
              <a:t>is </a:t>
            </a:r>
            <a:r>
              <a:rPr lang="en-US" dirty="0" smtClean="0"/>
              <a:t>a</a:t>
            </a:r>
            <a:r>
              <a:rPr lang="en-US" baseline="0" dirty="0" smtClean="0"/>
              <a:t> </a:t>
            </a:r>
            <a:r>
              <a:rPr lang="en-US" dirty="0" smtClean="0"/>
              <a:t>version </a:t>
            </a:r>
            <a:r>
              <a:rPr lang="en-US" dirty="0" smtClean="0"/>
              <a:t>of the </a:t>
            </a:r>
            <a:r>
              <a:rPr lang="en-US" dirty="0" smtClean="0"/>
              <a:t>recipe</a:t>
            </a:r>
            <a:r>
              <a:rPr lang="en-US" baseline="0" dirty="0" smtClean="0"/>
              <a:t> </a:t>
            </a:r>
            <a:r>
              <a:rPr lang="en-US" dirty="0" smtClean="0"/>
              <a:t>file </a:t>
            </a:r>
            <a:r>
              <a:rPr lang="en-US" dirty="0" smtClean="0"/>
              <a:t>that installs all the editors, our tree package, and creates </a:t>
            </a:r>
            <a:r>
              <a:rPr lang="en-US" dirty="0" smtClean="0"/>
              <a:t>the message-of -the-day file.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a:t>
            </a:r>
            <a:r>
              <a:rPr lang="en-US" dirty="0" smtClean="0"/>
              <a:t>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people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Inconsolata"/>
                <a:cs typeface="Inconsolata"/>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"httpd" 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docs.chef.io/resource_package.html</a:t>
            </a:r>
            <a:endParaRPr lang="en-US" dirty="0" smtClean="0">
              <a:cs typeface="Inconsolata"/>
            </a:endParaRPr>
          </a:p>
          <a:p>
            <a:pPr algn="ctr"/>
            <a:endParaRPr lang="en-US" sz="2400" dirty="0">
              <a:cs typeface="Inconsolata"/>
            </a:endParaRPr>
          </a:p>
          <a:p>
            <a:pPr algn="ctr"/>
            <a:endParaRPr lang="en-US" sz="2400" dirty="0">
              <a:cs typeface="Inconsolata"/>
            </a:endParaRP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err="1"/>
              <a:t>ntp</a:t>
            </a:r>
            <a:r>
              <a:rPr lang="en-US" sz="3700" dirty="0"/>
              <a:t>" 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docs.chef.io/resource_service.html</a:t>
            </a:r>
            <a:endParaRPr lang="en-US" dirty="0" smtClean="0">
              <a:cs typeface="Inconsolata"/>
            </a:endParaRPr>
          </a:p>
          <a:p>
            <a:pPr algn="ctr"/>
            <a:endParaRPr lang="en-US" dirty="0" smtClean="0">
              <a:cs typeface="Inconsolata"/>
            </a:endParaRPr>
          </a:p>
          <a:p>
            <a:pPr algn="ctr"/>
            <a:endParaRPr lang="en-US" sz="2400" dirty="0">
              <a:cs typeface="Inconsolata"/>
            </a:endParaRPr>
          </a:p>
          <a:p>
            <a:pPr algn="ct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created with content "This company is the property ..."</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4" y="2335028"/>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Inconsolata"/>
                <a:cs typeface="Inconsolata"/>
              </a:rPr>
              <a:t>chef-apply</a:t>
            </a:r>
            <a:r>
              <a:rPr lang="en-US" sz="3700" dirty="0"/>
              <a:t> takes action only when it needs to. Think of it as test and repair. </a:t>
            </a:r>
          </a:p>
          <a:p>
            <a:r>
              <a:rPr lang="en-US" sz="3700" dirty="0"/>
              <a:t>Chef 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000" dirty="0" smtClean="0">
                  <a:latin typeface="Inconsolata"/>
                  <a:cs typeface="Inconsolata"/>
                </a:rPr>
                <a:t>package 'nano</a:t>
              </a:r>
              <a:r>
                <a:rPr lang="en-US" sz="4000"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731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dirty="0"/>
              <a:t>~/</a:t>
            </a:r>
            <a:r>
              <a:rPr lang="en-US" sz="3700" dirty="0" err="1"/>
              <a:t>hello.rb</a:t>
            </a:r>
            <a:endParaRPr lang="en-US" sz="3700"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Recipe: (chef-apply cookbook)::(chef-apply recipe)</a:t>
            </a:r>
          </a:p>
          <a:p>
            <a:r>
              <a:rPr lang="en-US" dirty="0"/>
              <a:t>  * file[hello.txt] action create</a:t>
            </a:r>
          </a:p>
          <a:p>
            <a:r>
              <a:rPr lang="en-US" dirty="0"/>
              <a:t>    - create new file hello.txt</a:t>
            </a:r>
          </a:p>
          <a:p>
            <a:r>
              <a:rPr lang="en-US" dirty="0"/>
              <a:t>    - update content in file hello.txt from none to 315f5b</a:t>
            </a:r>
          </a:p>
          <a:p>
            <a:r>
              <a:rPr lang="en-US" dirty="0"/>
              <a:t>    --- hello.txt       2015-09-14 22:38:29.386137524 +0000</a:t>
            </a:r>
          </a:p>
          <a:p>
            <a:r>
              <a:rPr lang="en-US" dirty="0"/>
              <a:t>    +++ ./.hello.txt20150914-1284-1w934it       2015-09-14 22:38:29.386137524 +0000</a:t>
            </a:r>
          </a:p>
          <a:p>
            <a:r>
              <a:rPr lang="en-US" dirty="0"/>
              <a:t>    @@ -1 +1,2 @@</a:t>
            </a:r>
          </a:p>
          <a:p>
            <a:r>
              <a:rPr lang="en-US"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10363301"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dirty="0">
                <a:solidFill>
                  <a:schemeClr val="tx1"/>
                </a:solidFill>
                <a:latin typeface="Inconsolata"/>
                <a:cs typeface="Inconsolata"/>
              </a:rPr>
              <a:t>mode</a:t>
            </a:r>
            <a:r>
              <a:rPr lang="en-US" sz="2700" dirty="0">
                <a:solidFill>
                  <a:schemeClr val="tx1"/>
                </a:solidFill>
              </a:rPr>
              <a:t>, </a:t>
            </a:r>
            <a:r>
              <a:rPr lang="en-US" sz="2700" dirty="0">
                <a:solidFill>
                  <a:schemeClr val="tx1"/>
                </a:solidFill>
                <a:latin typeface="Inconsolata"/>
                <a:cs typeface="Inconsolata"/>
              </a:rPr>
              <a:t>owner</a:t>
            </a:r>
            <a:r>
              <a:rPr lang="en-US" sz="2700" dirty="0">
                <a:solidFill>
                  <a:schemeClr val="tx1"/>
                </a:solidFill>
              </a:rPr>
              <a:t>, and </a:t>
            </a:r>
            <a:r>
              <a:rPr lang="en-US" sz="2700" dirty="0">
                <a:solidFill>
                  <a:schemeClr val="tx1"/>
                </a:solidFill>
                <a:latin typeface="Inconsolata"/>
                <a:cs typeface="Inconsolata"/>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Inconsolata"/>
              </a:rPr>
              <a:t>file</a:t>
            </a:r>
            <a:r>
              <a:rPr lang="en-US" sz="2700" dirty="0">
                <a:solidFill>
                  <a:srgbClr val="3E4346"/>
                </a:solidFill>
              </a:rPr>
              <a:t> named </a:t>
            </a:r>
            <a:r>
              <a:rPr lang="en-US" sz="2700" dirty="0">
                <a:solidFill>
                  <a:srgbClr val="3E4346"/>
                </a:solidFill>
                <a:cs typeface="Inconsolata"/>
              </a:rPr>
              <a:t>"hello.txt" </a:t>
            </a:r>
            <a:r>
              <a:rPr lang="en-US" sz="2700" dirty="0">
                <a:solidFill>
                  <a:srgbClr val="3E4346"/>
                </a:solidFill>
              </a:rPr>
              <a:t>should be </a:t>
            </a:r>
            <a:r>
              <a:rPr lang="en-US" sz="2700" dirty="0">
                <a:solidFill>
                  <a:srgbClr val="3E4346"/>
                </a:solidFill>
                <a:cs typeface="Inconsolata"/>
              </a:rPr>
              <a:t>created</a:t>
            </a:r>
            <a:r>
              <a:rPr lang="en-US" sz="2700" dirty="0">
                <a:solidFill>
                  <a:srgbClr val="3E4346"/>
                </a:solidFill>
              </a:rPr>
              <a:t> with the </a:t>
            </a:r>
            <a:r>
              <a:rPr lang="en-US" sz="2700" dirty="0">
                <a:solidFill>
                  <a:srgbClr val="3E4346"/>
                </a:solidFill>
                <a:cs typeface="Inconsolata"/>
              </a:rPr>
              <a:t>content</a:t>
            </a:r>
            <a:r>
              <a:rPr lang="en-US" sz="2700" b="1" dirty="0">
                <a:solidFill>
                  <a:srgbClr val="3E4346"/>
                </a:solidFill>
              </a:rPr>
              <a:t> </a:t>
            </a:r>
            <a:r>
              <a:rPr lang="en-US" sz="2700" dirty="0">
                <a:solidFill>
                  <a:srgbClr val="3E4346"/>
                </a:solidFill>
              </a:rPr>
              <a:t>"Hello, world!", </a:t>
            </a:r>
            <a:r>
              <a:rPr lang="en-US" sz="2700" dirty="0">
                <a:solidFill>
                  <a:srgbClr val="3E4346"/>
                </a:solidFill>
                <a:cs typeface="Inconsolata"/>
              </a:rPr>
              <a:t>mode</a:t>
            </a:r>
            <a:r>
              <a:rPr lang="en-US" sz="2700" dirty="0">
                <a:solidFill>
                  <a:srgbClr val="3E4346"/>
                </a:solidFill>
              </a:rPr>
              <a:t> "0644", </a:t>
            </a:r>
            <a:r>
              <a:rPr lang="en-US" sz="2700" dirty="0">
                <a:solidFill>
                  <a:srgbClr val="3E4346"/>
                </a:solidFill>
                <a:cs typeface="Inconsolata"/>
              </a:rPr>
              <a:t>owner</a:t>
            </a:r>
            <a:r>
              <a:rPr lang="en-US" sz="2700" dirty="0">
                <a:solidFill>
                  <a:srgbClr val="3E4346"/>
                </a:solidFill>
              </a:rPr>
              <a:t> is "root", and </a:t>
            </a:r>
            <a:r>
              <a:rPr lang="en-US" sz="2700" dirty="0">
                <a:solidFill>
                  <a:srgbClr val="3E4346"/>
                </a:solidFill>
                <a:cs typeface="Inconsolata"/>
              </a:rPr>
              <a:t>group</a:t>
            </a:r>
            <a:r>
              <a:rPr lang="en-US" sz="2700" dirty="0">
                <a:solidFill>
                  <a:srgbClr val="3E4346"/>
                </a:solidFill>
              </a:rPr>
              <a:t> is "root".</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dirty="0"/>
              <a:t>~/</a:t>
            </a:r>
            <a:r>
              <a:rPr lang="en-US" sz="3700" dirty="0" err="1"/>
              <a:t>hello.rb</a:t>
            </a:r>
            <a:endParaRPr lang="en-US" sz="3700" dirty="0"/>
          </a:p>
        </p:txBody>
      </p:sp>
      <p:sp>
        <p:nvSpPr>
          <p:cNvPr id="5" name="Content Placeholder 4"/>
          <p:cNvSpPr>
            <a:spLocks noGrp="1"/>
          </p:cNvSpPr>
          <p:nvPr>
            <p:ph sz="quarter" idx="12"/>
          </p:nvPr>
        </p:nvSpPr>
        <p:spPr>
          <a:xfrm>
            <a:off x="8478347" y="1879834"/>
            <a:ext cx="7066455" cy="6294529"/>
          </a:xfrm>
        </p:spPr>
        <p:txBody>
          <a:bodyPr>
            <a:normAutofit/>
          </a:bodyPr>
          <a:lstStyle/>
          <a:p>
            <a:r>
              <a:rPr lang="en-US" sz="3700" dirty="0"/>
              <a:t>The default action is to create (not necessary to define it).</a:t>
            </a:r>
          </a:p>
          <a:p>
            <a:endParaRPr lang="en-US" sz="3700" dirty="0"/>
          </a:p>
          <a:p>
            <a:r>
              <a:rPr lang="en-US" sz="3700" dirty="0"/>
              <a:t>The default mode is "0644".</a:t>
            </a:r>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3541321"/>
            <a:ext cx="7044267"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78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sz="4800" b="1" dirty="0"/>
              <a:t>emacs</a:t>
            </a:r>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Lab: Workstation </a:t>
            </a:r>
            <a:r>
              <a:rPr lang="en-US" dirty="0" smtClean="0"/>
              <a:t>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Inconsolata"/>
                <a:cs typeface="Inconsolata"/>
              </a:rPr>
              <a:t>"</a:t>
            </a:r>
            <a:r>
              <a:rPr lang="en-US" sz="3200" dirty="0" err="1">
                <a:latin typeface="Inconsolata"/>
                <a:cs typeface="Inconsolata"/>
              </a:rPr>
              <a:t>setup.rb</a:t>
            </a:r>
            <a:r>
              <a:rPr lang="en-US" sz="3200" dirty="0">
                <a:latin typeface="Inconsolata"/>
                <a:cs typeface="Inconsolata"/>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package</a:t>
            </a:r>
            <a:r>
              <a:rPr lang="en-US" sz="2700" dirty="0">
                <a:solidFill>
                  <a:srgbClr val="3E4346"/>
                </a:solidFill>
              </a:rPr>
              <a:t> named "nano"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package</a:t>
            </a:r>
            <a:r>
              <a:rPr lang="en-US" sz="2700" dirty="0">
                <a:solidFill>
                  <a:srgbClr val="3E4346"/>
                </a:solidFill>
              </a:rPr>
              <a:t> named "tree"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file</a:t>
            </a:r>
            <a:r>
              <a:rPr lang="en-US" sz="2700" dirty="0">
                <a:solidFill>
                  <a:srgbClr val="3E4346"/>
                </a:solidFill>
              </a:rPr>
              <a:t> named "/</a:t>
            </a:r>
            <a:r>
              <a:rPr lang="en-US" sz="2700" dirty="0" err="1">
                <a:solidFill>
                  <a:srgbClr val="3E4346"/>
                </a:solidFill>
              </a:rPr>
              <a:t>etc</a:t>
            </a:r>
            <a:r>
              <a:rPr lang="en-US" sz="2700" dirty="0">
                <a:solidFill>
                  <a:srgbClr val="3E4346"/>
                </a:solidFill>
              </a:rPr>
              <a:t>/</a:t>
            </a:r>
            <a:r>
              <a:rPr lang="en-US" sz="2700" dirty="0" err="1">
                <a:solidFill>
                  <a:srgbClr val="3E4346"/>
                </a:solidFill>
              </a:rPr>
              <a:t>motd</a:t>
            </a:r>
            <a:r>
              <a:rPr lang="en-US" sz="2700" dirty="0">
                <a:solidFill>
                  <a:srgbClr val="3E4346"/>
                </a:solidFill>
              </a:rPr>
              <a:t>" is created with the </a:t>
            </a:r>
            <a:r>
              <a:rPr lang="en-US" sz="2700" dirty="0">
                <a:solidFill>
                  <a:srgbClr val="3E4346"/>
                </a:solidFill>
                <a:cs typeface="Inconsolata"/>
              </a:rPr>
              <a:t>content</a:t>
            </a:r>
            <a:r>
              <a:rPr lang="en-US" sz="2700" dirty="0">
                <a:solidFill>
                  <a:srgbClr val="3E4346"/>
                </a:solidFill>
              </a:rPr>
              <a:t> "Property of ..."</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Inconsolata"/>
                <a:cs typeface="Inconsolata"/>
              </a:rPr>
              <a:t>chef-apply</a:t>
            </a:r>
            <a:r>
              <a:rPr lang="en-US" sz="3200" dirty="0" smtClean="0"/>
              <a:t> to apply the recipe file named "</a:t>
            </a:r>
            <a:r>
              <a:rPr lang="en-US" sz="3200" dirty="0" err="1" smtClean="0">
                <a:latin typeface="Inconsolata"/>
                <a:cs typeface="Inconsolata"/>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Tree>
    <p:extLst>
      <p:ext uri="{BB962C8B-B14F-4D97-AF65-F5344CB8AC3E}">
        <p14:creationId xmlns:p14="http://schemas.microsoft.com/office/powerpoint/2010/main" val="40826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lnSpcReduction="1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a:t>
            </a:r>
            <a:r>
              <a:rPr lang="en-US" sz="3700" dirty="0" smtClean="0"/>
              <a:t>"</a:t>
            </a:r>
            <a:r>
              <a:rPr lang="en-US" sz="3700" dirty="0" smtClean="0"/>
              <a:t>nano</a:t>
            </a:r>
            <a:r>
              <a:rPr lang="en-US" sz="3700" dirty="0" smtClean="0"/>
              <a:t>" </a:t>
            </a:r>
            <a:r>
              <a:rPr lang="en-US" sz="3700" dirty="0"/>
              <a:t>is installed.</a:t>
            </a:r>
          </a:p>
          <a:p>
            <a:endParaRPr lang="en-US" sz="3700" dirty="0"/>
          </a:p>
          <a:p>
            <a:r>
              <a:rPr lang="en-US" sz="3700" dirty="0"/>
              <a:t>The package named </a:t>
            </a:r>
            <a:r>
              <a:rPr lang="en-US" sz="3700" dirty="0" smtClean="0"/>
              <a:t>"tree" </a:t>
            </a:r>
            <a:r>
              <a:rPr lang="en-US" sz="3700" dirty="0"/>
              <a:t>is installed.</a:t>
            </a:r>
          </a:p>
          <a:p>
            <a:endParaRPr lang="en-US" sz="3700" dirty="0"/>
          </a:p>
          <a:p>
            <a:r>
              <a:rPr lang="en-US" sz="3700" dirty="0"/>
              <a:t>The file named "/</a:t>
            </a:r>
            <a:r>
              <a:rPr lang="en-US" sz="3700" dirty="0" err="1"/>
              <a:t>etc</a:t>
            </a:r>
            <a:r>
              <a:rPr lang="en-US" sz="3700" dirty="0"/>
              <a:t>/</a:t>
            </a:r>
            <a:r>
              <a:rPr lang="en-US" sz="3700" dirty="0" err="1"/>
              <a:t>motd</a:t>
            </a:r>
            <a:r>
              <a:rPr lang="en-US" sz="3700" dirty="0"/>
              <a:t>" is created with the content "Property of ...".</a:t>
            </a:r>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examples resources 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Inconsolata"/>
              <a:cs typeface="Inconsolata"/>
            </a:endParaRPr>
          </a:p>
          <a:p>
            <a:pPr marL="609570" indent="-609570">
              <a:buFont typeface="Arial"/>
              <a:buChar char="•"/>
            </a:pPr>
            <a:r>
              <a:rPr lang="en-US" dirty="0" smtClean="0">
                <a:latin typeface="Inconsolata"/>
                <a:cs typeface="Inconsolata"/>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smtClean="0"/>
              <a:t>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nano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endParaRPr lang="en-US" dirty="0"/>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r>
              <a:rPr lang="en-US" dirty="0" smtClean="0"/>
              <a:t>?</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vim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endParaRPr lang="en-US" dirty="0"/>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emacs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endParaRPr lang="en-US" dirty="0"/>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An executable program that allows you to work with resources and recipe files.</a:t>
            </a:r>
          </a:p>
          <a:p>
            <a:endParaRPr lang="en-US" sz="3700" dirty="0"/>
          </a:p>
          <a:p>
            <a:r>
              <a:rPr lang="en-US" sz="3700" b="1" dirty="0"/>
              <a:t>chef-apply</a:t>
            </a:r>
            <a:r>
              <a:rPr lang="en-US" sz="3700" dirty="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14223</TotalTime>
  <Words>4810</Words>
  <Application>Microsoft Macintosh PowerPoint</Application>
  <PresentationFormat>Custom</PresentationFormat>
  <Paragraphs>588</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1801</cp:revision>
  <cp:lastPrinted>2015-02-07T23:49:10Z</cp:lastPrinted>
  <dcterms:created xsi:type="dcterms:W3CDTF">2012-09-13T17:36:07Z</dcterms:created>
  <dcterms:modified xsi:type="dcterms:W3CDTF">2015-10-01T19:57:40Z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